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6" r:id="rId2"/>
    <p:sldId id="297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60" r:id="rId20"/>
    <p:sldId id="362" r:id="rId21"/>
    <p:sldId id="363" r:id="rId22"/>
    <p:sldId id="328" r:id="rId23"/>
    <p:sldId id="327" r:id="rId24"/>
    <p:sldId id="342" r:id="rId25"/>
    <p:sldId id="361" r:id="rId26"/>
    <p:sldId id="294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9AB1AF-0AD9-4DFE-897D-EE72AAD0514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560D911-8517-4B59-9427-6C545C3AC6F5}">
      <dgm:prSet phldrT="[Текст]"/>
      <dgm:spPr/>
      <dgm:t>
        <a:bodyPr/>
        <a:lstStyle/>
        <a:p>
          <a:r>
            <a:rPr lang="ru-RU" dirty="0"/>
            <a:t>Массивы</a:t>
          </a:r>
        </a:p>
      </dgm:t>
    </dgm:pt>
    <dgm:pt modelId="{E1143FF3-9FDD-4B22-A6D4-EFF1474934B7}" type="parTrans" cxnId="{C0E185E4-F5F8-46BD-9CF9-52D3D9AD101F}">
      <dgm:prSet/>
      <dgm:spPr/>
      <dgm:t>
        <a:bodyPr/>
        <a:lstStyle/>
        <a:p>
          <a:endParaRPr lang="ru-RU"/>
        </a:p>
      </dgm:t>
    </dgm:pt>
    <dgm:pt modelId="{D248F1CD-8535-45C2-96B8-580D83EFCF14}" type="sibTrans" cxnId="{C0E185E4-F5F8-46BD-9CF9-52D3D9AD101F}">
      <dgm:prSet/>
      <dgm:spPr/>
      <dgm:t>
        <a:bodyPr/>
        <a:lstStyle/>
        <a:p>
          <a:endParaRPr lang="ru-RU"/>
        </a:p>
      </dgm:t>
    </dgm:pt>
    <dgm:pt modelId="{39D2537B-0120-4CCD-A250-EBA7D8EC096F}">
      <dgm:prSet phldrT="[Текст]"/>
      <dgm:spPr/>
      <dgm:t>
        <a:bodyPr/>
        <a:lstStyle/>
        <a:p>
          <a:r>
            <a:rPr lang="ru-RU" dirty="0"/>
            <a:t>Статические</a:t>
          </a:r>
        </a:p>
      </dgm:t>
    </dgm:pt>
    <dgm:pt modelId="{9B20A6DD-31C4-4CD6-B7A1-D6BE82280AC6}" type="parTrans" cxnId="{5B8B0ED2-2B60-4B03-B24C-08CA83DE9237}">
      <dgm:prSet/>
      <dgm:spPr/>
      <dgm:t>
        <a:bodyPr/>
        <a:lstStyle/>
        <a:p>
          <a:endParaRPr lang="ru-RU"/>
        </a:p>
      </dgm:t>
    </dgm:pt>
    <dgm:pt modelId="{E8A6E01B-6C6E-47CC-9394-FD035C65215F}" type="sibTrans" cxnId="{5B8B0ED2-2B60-4B03-B24C-08CA83DE9237}">
      <dgm:prSet/>
      <dgm:spPr/>
      <dgm:t>
        <a:bodyPr/>
        <a:lstStyle/>
        <a:p>
          <a:endParaRPr lang="ru-RU"/>
        </a:p>
      </dgm:t>
    </dgm:pt>
    <dgm:pt modelId="{669EFD43-BE96-4C2B-875C-2DEB64B1AE7D}">
      <dgm:prSet phldrT="[Текст]"/>
      <dgm:spPr/>
      <dgm:t>
        <a:bodyPr/>
        <a:lstStyle/>
        <a:p>
          <a:r>
            <a:rPr lang="ru-RU" dirty="0"/>
            <a:t>Динамические</a:t>
          </a:r>
        </a:p>
      </dgm:t>
    </dgm:pt>
    <dgm:pt modelId="{DA6638AD-3524-46B7-BC92-0C6D1F478FF7}" type="parTrans" cxnId="{BEAF6F14-CC6E-4D10-8263-503B824FF52B}">
      <dgm:prSet/>
      <dgm:spPr/>
      <dgm:t>
        <a:bodyPr/>
        <a:lstStyle/>
        <a:p>
          <a:endParaRPr lang="ru-RU"/>
        </a:p>
      </dgm:t>
    </dgm:pt>
    <dgm:pt modelId="{85A946F1-B139-4D71-BADA-7EF234E2EB1E}" type="sibTrans" cxnId="{BEAF6F14-CC6E-4D10-8263-503B824FF52B}">
      <dgm:prSet/>
      <dgm:spPr/>
      <dgm:t>
        <a:bodyPr/>
        <a:lstStyle/>
        <a:p>
          <a:endParaRPr lang="ru-RU"/>
        </a:p>
      </dgm:t>
    </dgm:pt>
    <dgm:pt modelId="{EBA75F35-F1C8-45DB-B748-D517E52B8673}" type="pres">
      <dgm:prSet presAssocID="{E99AB1AF-0AD9-4DFE-897D-EE72AAD0514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F470149-177B-4BE5-8418-C8D22DA5159F}" type="pres">
      <dgm:prSet presAssocID="{8560D911-8517-4B59-9427-6C545C3AC6F5}" presName="hierRoot1" presStyleCnt="0">
        <dgm:presLayoutVars>
          <dgm:hierBranch val="init"/>
        </dgm:presLayoutVars>
      </dgm:prSet>
      <dgm:spPr/>
    </dgm:pt>
    <dgm:pt modelId="{61815401-37A6-4990-A488-5AC448710ABB}" type="pres">
      <dgm:prSet presAssocID="{8560D911-8517-4B59-9427-6C545C3AC6F5}" presName="rootComposite1" presStyleCnt="0"/>
      <dgm:spPr/>
    </dgm:pt>
    <dgm:pt modelId="{22E1BA5E-3A1F-45B1-B32D-9286A358E038}" type="pres">
      <dgm:prSet presAssocID="{8560D911-8517-4B59-9427-6C545C3AC6F5}" presName="rootText1" presStyleLbl="node0" presStyleIdx="0" presStyleCnt="1">
        <dgm:presLayoutVars>
          <dgm:chPref val="3"/>
        </dgm:presLayoutVars>
      </dgm:prSet>
      <dgm:spPr/>
    </dgm:pt>
    <dgm:pt modelId="{844C92BC-5627-4D66-B20F-2291604CF0F4}" type="pres">
      <dgm:prSet presAssocID="{8560D911-8517-4B59-9427-6C545C3AC6F5}" presName="rootConnector1" presStyleLbl="node1" presStyleIdx="0" presStyleCnt="0"/>
      <dgm:spPr/>
    </dgm:pt>
    <dgm:pt modelId="{D012140A-A734-4D41-9BC6-CCC1E64B4D46}" type="pres">
      <dgm:prSet presAssocID="{8560D911-8517-4B59-9427-6C545C3AC6F5}" presName="hierChild2" presStyleCnt="0"/>
      <dgm:spPr/>
    </dgm:pt>
    <dgm:pt modelId="{BD31F095-9AC9-4285-8A5D-4F0C65B0D121}" type="pres">
      <dgm:prSet presAssocID="{9B20A6DD-31C4-4CD6-B7A1-D6BE82280AC6}" presName="Name37" presStyleLbl="parChTrans1D2" presStyleIdx="0" presStyleCnt="2"/>
      <dgm:spPr/>
    </dgm:pt>
    <dgm:pt modelId="{CBBD7615-C751-4F36-89B1-5B164D8579B9}" type="pres">
      <dgm:prSet presAssocID="{39D2537B-0120-4CCD-A250-EBA7D8EC096F}" presName="hierRoot2" presStyleCnt="0">
        <dgm:presLayoutVars>
          <dgm:hierBranch val="init"/>
        </dgm:presLayoutVars>
      </dgm:prSet>
      <dgm:spPr/>
    </dgm:pt>
    <dgm:pt modelId="{C2D4829C-A74C-4C6E-9797-1F42B09D0970}" type="pres">
      <dgm:prSet presAssocID="{39D2537B-0120-4CCD-A250-EBA7D8EC096F}" presName="rootComposite" presStyleCnt="0"/>
      <dgm:spPr/>
    </dgm:pt>
    <dgm:pt modelId="{67688D36-B2D0-4344-97C0-47AEC99E84B5}" type="pres">
      <dgm:prSet presAssocID="{39D2537B-0120-4CCD-A250-EBA7D8EC096F}" presName="rootText" presStyleLbl="node2" presStyleIdx="0" presStyleCnt="2">
        <dgm:presLayoutVars>
          <dgm:chPref val="3"/>
        </dgm:presLayoutVars>
      </dgm:prSet>
      <dgm:spPr/>
    </dgm:pt>
    <dgm:pt modelId="{B851D5C5-6661-491D-BC40-A4E16CEE92D0}" type="pres">
      <dgm:prSet presAssocID="{39D2537B-0120-4CCD-A250-EBA7D8EC096F}" presName="rootConnector" presStyleLbl="node2" presStyleIdx="0" presStyleCnt="2"/>
      <dgm:spPr/>
    </dgm:pt>
    <dgm:pt modelId="{A5575F0A-A3E3-4C37-907A-8F499252C349}" type="pres">
      <dgm:prSet presAssocID="{39D2537B-0120-4CCD-A250-EBA7D8EC096F}" presName="hierChild4" presStyleCnt="0"/>
      <dgm:spPr/>
    </dgm:pt>
    <dgm:pt modelId="{699195D9-BC68-4CC8-8A52-C47C2D491C03}" type="pres">
      <dgm:prSet presAssocID="{39D2537B-0120-4CCD-A250-EBA7D8EC096F}" presName="hierChild5" presStyleCnt="0"/>
      <dgm:spPr/>
    </dgm:pt>
    <dgm:pt modelId="{3FA739F7-0FE5-4FA0-8D04-FB3A70251E3B}" type="pres">
      <dgm:prSet presAssocID="{DA6638AD-3524-46B7-BC92-0C6D1F478FF7}" presName="Name37" presStyleLbl="parChTrans1D2" presStyleIdx="1" presStyleCnt="2"/>
      <dgm:spPr/>
    </dgm:pt>
    <dgm:pt modelId="{919040CD-2870-4F19-9C69-D4F53A136864}" type="pres">
      <dgm:prSet presAssocID="{669EFD43-BE96-4C2B-875C-2DEB64B1AE7D}" presName="hierRoot2" presStyleCnt="0">
        <dgm:presLayoutVars>
          <dgm:hierBranch val="init"/>
        </dgm:presLayoutVars>
      </dgm:prSet>
      <dgm:spPr/>
    </dgm:pt>
    <dgm:pt modelId="{014178CF-71DC-4CB9-9438-0CFCE5F4745E}" type="pres">
      <dgm:prSet presAssocID="{669EFD43-BE96-4C2B-875C-2DEB64B1AE7D}" presName="rootComposite" presStyleCnt="0"/>
      <dgm:spPr/>
    </dgm:pt>
    <dgm:pt modelId="{89BCC1BF-EDAF-4DD4-8124-D03092FF2D27}" type="pres">
      <dgm:prSet presAssocID="{669EFD43-BE96-4C2B-875C-2DEB64B1AE7D}" presName="rootText" presStyleLbl="node2" presStyleIdx="1" presStyleCnt="2">
        <dgm:presLayoutVars>
          <dgm:chPref val="3"/>
        </dgm:presLayoutVars>
      </dgm:prSet>
      <dgm:spPr/>
    </dgm:pt>
    <dgm:pt modelId="{5ECE2A1A-DD83-47B5-BF7A-D24491F6D2CE}" type="pres">
      <dgm:prSet presAssocID="{669EFD43-BE96-4C2B-875C-2DEB64B1AE7D}" presName="rootConnector" presStyleLbl="node2" presStyleIdx="1" presStyleCnt="2"/>
      <dgm:spPr/>
    </dgm:pt>
    <dgm:pt modelId="{ABA45F1F-A8A9-422B-9FFE-2DB44408D5EB}" type="pres">
      <dgm:prSet presAssocID="{669EFD43-BE96-4C2B-875C-2DEB64B1AE7D}" presName="hierChild4" presStyleCnt="0"/>
      <dgm:spPr/>
    </dgm:pt>
    <dgm:pt modelId="{A83E4376-E283-4325-BF8D-969CCB84CFC3}" type="pres">
      <dgm:prSet presAssocID="{669EFD43-BE96-4C2B-875C-2DEB64B1AE7D}" presName="hierChild5" presStyleCnt="0"/>
      <dgm:spPr/>
    </dgm:pt>
    <dgm:pt modelId="{FE325E23-B32D-43B9-B551-B8AE89199207}" type="pres">
      <dgm:prSet presAssocID="{8560D911-8517-4B59-9427-6C545C3AC6F5}" presName="hierChild3" presStyleCnt="0"/>
      <dgm:spPr/>
    </dgm:pt>
  </dgm:ptLst>
  <dgm:cxnLst>
    <dgm:cxn modelId="{7C6AAF0F-A2E2-4124-B2AE-446F06D3279F}" type="presOf" srcId="{39D2537B-0120-4CCD-A250-EBA7D8EC096F}" destId="{67688D36-B2D0-4344-97C0-47AEC99E84B5}" srcOrd="0" destOrd="0" presId="urn:microsoft.com/office/officeart/2005/8/layout/orgChart1"/>
    <dgm:cxn modelId="{BEAF6F14-CC6E-4D10-8263-503B824FF52B}" srcId="{8560D911-8517-4B59-9427-6C545C3AC6F5}" destId="{669EFD43-BE96-4C2B-875C-2DEB64B1AE7D}" srcOrd="1" destOrd="0" parTransId="{DA6638AD-3524-46B7-BC92-0C6D1F478FF7}" sibTransId="{85A946F1-B139-4D71-BADA-7EF234E2EB1E}"/>
    <dgm:cxn modelId="{72D85141-823E-4001-8DD0-13A1D8501D9F}" type="presOf" srcId="{DA6638AD-3524-46B7-BC92-0C6D1F478FF7}" destId="{3FA739F7-0FE5-4FA0-8D04-FB3A70251E3B}" srcOrd="0" destOrd="0" presId="urn:microsoft.com/office/officeart/2005/8/layout/orgChart1"/>
    <dgm:cxn modelId="{580E7455-F83E-4209-B3B1-A9E572A11722}" type="presOf" srcId="{9B20A6DD-31C4-4CD6-B7A1-D6BE82280AC6}" destId="{BD31F095-9AC9-4285-8A5D-4F0C65B0D121}" srcOrd="0" destOrd="0" presId="urn:microsoft.com/office/officeart/2005/8/layout/orgChart1"/>
    <dgm:cxn modelId="{50074480-40FB-4FA4-BA9F-9B4D9421F976}" type="presOf" srcId="{E99AB1AF-0AD9-4DFE-897D-EE72AAD05143}" destId="{EBA75F35-F1C8-45DB-B748-D517E52B8673}" srcOrd="0" destOrd="0" presId="urn:microsoft.com/office/officeart/2005/8/layout/orgChart1"/>
    <dgm:cxn modelId="{DB62978B-91EA-424B-9CA4-827C733BDFED}" type="presOf" srcId="{669EFD43-BE96-4C2B-875C-2DEB64B1AE7D}" destId="{89BCC1BF-EDAF-4DD4-8124-D03092FF2D27}" srcOrd="0" destOrd="0" presId="urn:microsoft.com/office/officeart/2005/8/layout/orgChart1"/>
    <dgm:cxn modelId="{4E9ED49D-9EEE-4D77-8322-C2EB3F7085FB}" type="presOf" srcId="{8560D911-8517-4B59-9427-6C545C3AC6F5}" destId="{22E1BA5E-3A1F-45B1-B32D-9286A358E038}" srcOrd="0" destOrd="0" presId="urn:microsoft.com/office/officeart/2005/8/layout/orgChart1"/>
    <dgm:cxn modelId="{ECABD1B4-8845-4B94-8266-00D7040AAAB5}" type="presOf" srcId="{39D2537B-0120-4CCD-A250-EBA7D8EC096F}" destId="{B851D5C5-6661-491D-BC40-A4E16CEE92D0}" srcOrd="1" destOrd="0" presId="urn:microsoft.com/office/officeart/2005/8/layout/orgChart1"/>
    <dgm:cxn modelId="{59B95DC8-F31E-4BC4-914E-AA0810792AE5}" type="presOf" srcId="{669EFD43-BE96-4C2B-875C-2DEB64B1AE7D}" destId="{5ECE2A1A-DD83-47B5-BF7A-D24491F6D2CE}" srcOrd="1" destOrd="0" presId="urn:microsoft.com/office/officeart/2005/8/layout/orgChart1"/>
    <dgm:cxn modelId="{5B8B0ED2-2B60-4B03-B24C-08CA83DE9237}" srcId="{8560D911-8517-4B59-9427-6C545C3AC6F5}" destId="{39D2537B-0120-4CCD-A250-EBA7D8EC096F}" srcOrd="0" destOrd="0" parTransId="{9B20A6DD-31C4-4CD6-B7A1-D6BE82280AC6}" sibTransId="{E8A6E01B-6C6E-47CC-9394-FD035C65215F}"/>
    <dgm:cxn modelId="{C0E185E4-F5F8-46BD-9CF9-52D3D9AD101F}" srcId="{E99AB1AF-0AD9-4DFE-897D-EE72AAD05143}" destId="{8560D911-8517-4B59-9427-6C545C3AC6F5}" srcOrd="0" destOrd="0" parTransId="{E1143FF3-9FDD-4B22-A6D4-EFF1474934B7}" sibTransId="{D248F1CD-8535-45C2-96B8-580D83EFCF14}"/>
    <dgm:cxn modelId="{6CD26DF5-F6FB-4B5C-9D1B-417D36C7B16F}" type="presOf" srcId="{8560D911-8517-4B59-9427-6C545C3AC6F5}" destId="{844C92BC-5627-4D66-B20F-2291604CF0F4}" srcOrd="1" destOrd="0" presId="urn:microsoft.com/office/officeart/2005/8/layout/orgChart1"/>
    <dgm:cxn modelId="{4A88DB0F-2532-4335-A426-44A17BA43CCF}" type="presParOf" srcId="{EBA75F35-F1C8-45DB-B748-D517E52B8673}" destId="{6F470149-177B-4BE5-8418-C8D22DA5159F}" srcOrd="0" destOrd="0" presId="urn:microsoft.com/office/officeart/2005/8/layout/orgChart1"/>
    <dgm:cxn modelId="{069FD98D-8749-42EB-B07B-A6520C568070}" type="presParOf" srcId="{6F470149-177B-4BE5-8418-C8D22DA5159F}" destId="{61815401-37A6-4990-A488-5AC448710ABB}" srcOrd="0" destOrd="0" presId="urn:microsoft.com/office/officeart/2005/8/layout/orgChart1"/>
    <dgm:cxn modelId="{3D293AFC-36B0-44E2-880D-3583284153FE}" type="presParOf" srcId="{61815401-37A6-4990-A488-5AC448710ABB}" destId="{22E1BA5E-3A1F-45B1-B32D-9286A358E038}" srcOrd="0" destOrd="0" presId="urn:microsoft.com/office/officeart/2005/8/layout/orgChart1"/>
    <dgm:cxn modelId="{A26628DF-C001-4B9B-BFF0-A701DCAA96C7}" type="presParOf" srcId="{61815401-37A6-4990-A488-5AC448710ABB}" destId="{844C92BC-5627-4D66-B20F-2291604CF0F4}" srcOrd="1" destOrd="0" presId="urn:microsoft.com/office/officeart/2005/8/layout/orgChart1"/>
    <dgm:cxn modelId="{491B107A-E551-4EE7-A4EB-1C7B9F05E226}" type="presParOf" srcId="{6F470149-177B-4BE5-8418-C8D22DA5159F}" destId="{D012140A-A734-4D41-9BC6-CCC1E64B4D46}" srcOrd="1" destOrd="0" presId="urn:microsoft.com/office/officeart/2005/8/layout/orgChart1"/>
    <dgm:cxn modelId="{70087ACB-817F-499B-BFE4-8B599B3251F4}" type="presParOf" srcId="{D012140A-A734-4D41-9BC6-CCC1E64B4D46}" destId="{BD31F095-9AC9-4285-8A5D-4F0C65B0D121}" srcOrd="0" destOrd="0" presId="urn:microsoft.com/office/officeart/2005/8/layout/orgChart1"/>
    <dgm:cxn modelId="{21C58960-1323-4364-B2E5-2FC8ACC9E149}" type="presParOf" srcId="{D012140A-A734-4D41-9BC6-CCC1E64B4D46}" destId="{CBBD7615-C751-4F36-89B1-5B164D8579B9}" srcOrd="1" destOrd="0" presId="urn:microsoft.com/office/officeart/2005/8/layout/orgChart1"/>
    <dgm:cxn modelId="{15DEA25B-9427-4DF8-A8A7-DE9C47701C5D}" type="presParOf" srcId="{CBBD7615-C751-4F36-89B1-5B164D8579B9}" destId="{C2D4829C-A74C-4C6E-9797-1F42B09D0970}" srcOrd="0" destOrd="0" presId="urn:microsoft.com/office/officeart/2005/8/layout/orgChart1"/>
    <dgm:cxn modelId="{885C048E-A2B2-4B5A-A4EF-4E1E831A94A0}" type="presParOf" srcId="{C2D4829C-A74C-4C6E-9797-1F42B09D0970}" destId="{67688D36-B2D0-4344-97C0-47AEC99E84B5}" srcOrd="0" destOrd="0" presId="urn:microsoft.com/office/officeart/2005/8/layout/orgChart1"/>
    <dgm:cxn modelId="{2B191F2A-128C-4818-B55B-2AEBA0DF10A1}" type="presParOf" srcId="{C2D4829C-A74C-4C6E-9797-1F42B09D0970}" destId="{B851D5C5-6661-491D-BC40-A4E16CEE92D0}" srcOrd="1" destOrd="0" presId="urn:microsoft.com/office/officeart/2005/8/layout/orgChart1"/>
    <dgm:cxn modelId="{B0EF2F69-F4E6-4478-B402-85365C68872B}" type="presParOf" srcId="{CBBD7615-C751-4F36-89B1-5B164D8579B9}" destId="{A5575F0A-A3E3-4C37-907A-8F499252C349}" srcOrd="1" destOrd="0" presId="urn:microsoft.com/office/officeart/2005/8/layout/orgChart1"/>
    <dgm:cxn modelId="{5B45EA8E-2471-4EE7-A2D2-F07102B9F739}" type="presParOf" srcId="{CBBD7615-C751-4F36-89B1-5B164D8579B9}" destId="{699195D9-BC68-4CC8-8A52-C47C2D491C03}" srcOrd="2" destOrd="0" presId="urn:microsoft.com/office/officeart/2005/8/layout/orgChart1"/>
    <dgm:cxn modelId="{6BA5B450-9532-4C95-9C82-A630F1A97AEC}" type="presParOf" srcId="{D012140A-A734-4D41-9BC6-CCC1E64B4D46}" destId="{3FA739F7-0FE5-4FA0-8D04-FB3A70251E3B}" srcOrd="2" destOrd="0" presId="urn:microsoft.com/office/officeart/2005/8/layout/orgChart1"/>
    <dgm:cxn modelId="{56528BFC-6DB9-4C80-BA69-A6D8544872B2}" type="presParOf" srcId="{D012140A-A734-4D41-9BC6-CCC1E64B4D46}" destId="{919040CD-2870-4F19-9C69-D4F53A136864}" srcOrd="3" destOrd="0" presId="urn:microsoft.com/office/officeart/2005/8/layout/orgChart1"/>
    <dgm:cxn modelId="{CE10E6BC-C1DE-4792-9343-52E38A9A363C}" type="presParOf" srcId="{919040CD-2870-4F19-9C69-D4F53A136864}" destId="{014178CF-71DC-4CB9-9438-0CFCE5F4745E}" srcOrd="0" destOrd="0" presId="urn:microsoft.com/office/officeart/2005/8/layout/orgChart1"/>
    <dgm:cxn modelId="{21AAE2F1-A8AD-43A0-8A0B-BDD7247B84E0}" type="presParOf" srcId="{014178CF-71DC-4CB9-9438-0CFCE5F4745E}" destId="{89BCC1BF-EDAF-4DD4-8124-D03092FF2D27}" srcOrd="0" destOrd="0" presId="urn:microsoft.com/office/officeart/2005/8/layout/orgChart1"/>
    <dgm:cxn modelId="{1981176C-95A3-4A40-8C43-FA68AF030A93}" type="presParOf" srcId="{014178CF-71DC-4CB9-9438-0CFCE5F4745E}" destId="{5ECE2A1A-DD83-47B5-BF7A-D24491F6D2CE}" srcOrd="1" destOrd="0" presId="urn:microsoft.com/office/officeart/2005/8/layout/orgChart1"/>
    <dgm:cxn modelId="{A519D388-0E33-44C4-84D2-5F20C83EF8C4}" type="presParOf" srcId="{919040CD-2870-4F19-9C69-D4F53A136864}" destId="{ABA45F1F-A8A9-422B-9FFE-2DB44408D5EB}" srcOrd="1" destOrd="0" presId="urn:microsoft.com/office/officeart/2005/8/layout/orgChart1"/>
    <dgm:cxn modelId="{F74212FB-39AE-491F-A828-F4CA8072A232}" type="presParOf" srcId="{919040CD-2870-4F19-9C69-D4F53A136864}" destId="{A83E4376-E283-4325-BF8D-969CCB84CFC3}" srcOrd="2" destOrd="0" presId="urn:microsoft.com/office/officeart/2005/8/layout/orgChart1"/>
    <dgm:cxn modelId="{BFC45180-E23C-40E0-8227-EDA0AC3B9B33}" type="presParOf" srcId="{6F470149-177B-4BE5-8418-C8D22DA5159F}" destId="{FE325E23-B32D-43B9-B551-B8AE8919920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739F7-0FE5-4FA0-8D04-FB3A70251E3B}">
      <dsp:nvSpPr>
        <dsp:cNvPr id="0" name=""/>
        <dsp:cNvSpPr/>
      </dsp:nvSpPr>
      <dsp:spPr>
        <a:xfrm>
          <a:off x="4064000" y="1264528"/>
          <a:ext cx="1529196" cy="530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397"/>
              </a:lnTo>
              <a:lnTo>
                <a:pt x="1529196" y="265397"/>
              </a:lnTo>
              <a:lnTo>
                <a:pt x="1529196" y="5307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31F095-9AC9-4285-8A5D-4F0C65B0D121}">
      <dsp:nvSpPr>
        <dsp:cNvPr id="0" name=""/>
        <dsp:cNvSpPr/>
      </dsp:nvSpPr>
      <dsp:spPr>
        <a:xfrm>
          <a:off x="2534803" y="1264528"/>
          <a:ext cx="1529196" cy="530795"/>
        </a:xfrm>
        <a:custGeom>
          <a:avLst/>
          <a:gdLst/>
          <a:ahLst/>
          <a:cxnLst/>
          <a:rect l="0" t="0" r="0" b="0"/>
          <a:pathLst>
            <a:path>
              <a:moveTo>
                <a:pt x="1529196" y="0"/>
              </a:moveTo>
              <a:lnTo>
                <a:pt x="1529196" y="265397"/>
              </a:lnTo>
              <a:lnTo>
                <a:pt x="0" y="265397"/>
              </a:lnTo>
              <a:lnTo>
                <a:pt x="0" y="5307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1BA5E-3A1F-45B1-B32D-9286A358E038}">
      <dsp:nvSpPr>
        <dsp:cNvPr id="0" name=""/>
        <dsp:cNvSpPr/>
      </dsp:nvSpPr>
      <dsp:spPr>
        <a:xfrm>
          <a:off x="2800201" y="729"/>
          <a:ext cx="2527597" cy="12637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Массивы</a:t>
          </a:r>
        </a:p>
      </dsp:txBody>
      <dsp:txXfrm>
        <a:off x="2800201" y="729"/>
        <a:ext cx="2527597" cy="1263798"/>
      </dsp:txXfrm>
    </dsp:sp>
    <dsp:sp modelId="{67688D36-B2D0-4344-97C0-47AEC99E84B5}">
      <dsp:nvSpPr>
        <dsp:cNvPr id="0" name=""/>
        <dsp:cNvSpPr/>
      </dsp:nvSpPr>
      <dsp:spPr>
        <a:xfrm>
          <a:off x="1271004" y="1795324"/>
          <a:ext cx="2527597" cy="12637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Статические</a:t>
          </a:r>
        </a:p>
      </dsp:txBody>
      <dsp:txXfrm>
        <a:off x="1271004" y="1795324"/>
        <a:ext cx="2527597" cy="1263798"/>
      </dsp:txXfrm>
    </dsp:sp>
    <dsp:sp modelId="{89BCC1BF-EDAF-4DD4-8124-D03092FF2D27}">
      <dsp:nvSpPr>
        <dsp:cNvPr id="0" name=""/>
        <dsp:cNvSpPr/>
      </dsp:nvSpPr>
      <dsp:spPr>
        <a:xfrm>
          <a:off x="4329397" y="1795324"/>
          <a:ext cx="2527597" cy="12637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Динамические</a:t>
          </a:r>
        </a:p>
      </dsp:txBody>
      <dsp:txXfrm>
        <a:off x="4329397" y="1795324"/>
        <a:ext cx="2527597" cy="1263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.bin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Составление программ с использованием </a:t>
            </a:r>
            <a:br>
              <a:rPr lang="ru-RU" dirty="0"/>
            </a:br>
            <a:r>
              <a:rPr lang="ru-RU" dirty="0"/>
              <a:t>одномерных массивов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ГЕНЕРАТОРЫ ДИНАМИЧЕСКИХ МАССИВОВ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Для целых значений параметров генерируются массивы элементов типа </a:t>
            </a:r>
            <a:r>
              <a:rPr lang="ru-RU" b="1" dirty="0" err="1"/>
              <a:t>integer</a:t>
            </a:r>
            <a:r>
              <a:rPr lang="ru-RU" dirty="0"/>
              <a:t>: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619D063-4D43-41F1-B754-619040A561E0}"/>
              </a:ext>
            </a:extLst>
          </p:cNvPr>
          <p:cNvSpPr/>
          <p:nvPr/>
        </p:nvSpPr>
        <p:spPr>
          <a:xfrm>
            <a:off x="838198" y="1500637"/>
            <a:ext cx="899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/>
              <a:t>ArrFill</a:t>
            </a:r>
            <a:r>
              <a:rPr lang="en-US" dirty="0"/>
              <a:t>(n,</a:t>
            </a:r>
            <a:r>
              <a:rPr lang="ru-RU" dirty="0"/>
              <a:t> </a:t>
            </a:r>
            <a:r>
              <a:rPr lang="en-US" dirty="0"/>
              <a:t>a) – n </a:t>
            </a:r>
            <a:r>
              <a:rPr lang="ru-RU" dirty="0"/>
              <a:t>элементов со значением </a:t>
            </a:r>
            <a:r>
              <a:rPr lang="en-US" dirty="0"/>
              <a:t>a;</a:t>
            </a:r>
          </a:p>
          <a:p>
            <a:r>
              <a:rPr lang="en-US" b="1" dirty="0" err="1"/>
              <a:t>ArrRandom</a:t>
            </a:r>
            <a:r>
              <a:rPr lang="en-US" dirty="0"/>
              <a:t>(n,</a:t>
            </a:r>
            <a:r>
              <a:rPr lang="ru-RU" dirty="0"/>
              <a:t> </a:t>
            </a:r>
            <a:r>
              <a:rPr lang="en-US" dirty="0"/>
              <a:t>a,</a:t>
            </a:r>
            <a:r>
              <a:rPr lang="ru-RU" dirty="0"/>
              <a:t> </a:t>
            </a:r>
            <a:r>
              <a:rPr lang="en-US" dirty="0"/>
              <a:t>b) – n </a:t>
            </a:r>
            <a:r>
              <a:rPr lang="ru-RU" dirty="0"/>
              <a:t>случайных чисел на интервале [</a:t>
            </a:r>
            <a:r>
              <a:rPr lang="en-US" dirty="0" err="1"/>
              <a:t>a;b</a:t>
            </a:r>
            <a:r>
              <a:rPr lang="en-US" dirty="0"/>
              <a:t>];</a:t>
            </a:r>
          </a:p>
          <a:p>
            <a:r>
              <a:rPr lang="en-US" b="1" dirty="0" err="1"/>
              <a:t>ArrRandomInteger</a:t>
            </a:r>
            <a:r>
              <a:rPr lang="en-US" dirty="0"/>
              <a:t>(n,</a:t>
            </a:r>
            <a:r>
              <a:rPr lang="ru-RU" dirty="0"/>
              <a:t> </a:t>
            </a:r>
            <a:r>
              <a:rPr lang="en-US" dirty="0"/>
              <a:t>a,</a:t>
            </a:r>
            <a:r>
              <a:rPr lang="ru-RU" dirty="0"/>
              <a:t> </a:t>
            </a:r>
            <a:r>
              <a:rPr lang="en-US" dirty="0"/>
              <a:t>b) – </a:t>
            </a:r>
            <a:r>
              <a:rPr lang="ru-RU" dirty="0"/>
              <a:t>аналог </a:t>
            </a:r>
            <a:r>
              <a:rPr lang="en-US" dirty="0" err="1"/>
              <a:t>ArrRandom</a:t>
            </a:r>
            <a:r>
              <a:rPr lang="en-US" dirty="0"/>
              <a:t>.</a:t>
            </a:r>
            <a:endParaRPr lang="ru-RU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383947"/>
              </p:ext>
            </p:extLst>
          </p:nvPr>
        </p:nvGraphicFramePr>
        <p:xfrm>
          <a:off x="838197" y="2608992"/>
          <a:ext cx="8996265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arr1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arr1.Println;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arr2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arr2.Println;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arr3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arr3.Println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0 0 0 0 0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1 7 7 6 5 10 9 7 6 9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4 8 6 8 9 3 10 3 8 1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0713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ГЕНЕРАТОРЫ ДИНАМИЧЕСКИХ МАССИВОВ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465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Генераторы массивов из элементов типа </a:t>
            </a:r>
            <a:r>
              <a:rPr lang="ru-RU" b="1" dirty="0" err="1"/>
              <a:t>real</a:t>
            </a:r>
            <a:r>
              <a:rPr lang="ru-RU" dirty="0"/>
              <a:t>: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500C26D-C334-4CC6-BF98-5DCAC5BDE5B5}"/>
              </a:ext>
            </a:extLst>
          </p:cNvPr>
          <p:cNvSpPr/>
          <p:nvPr/>
        </p:nvSpPr>
        <p:spPr>
          <a:xfrm>
            <a:off x="838200" y="1397277"/>
            <a:ext cx="8996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ArrFill</a:t>
            </a:r>
            <a:r>
              <a:rPr lang="en-US" dirty="0"/>
              <a:t>(n,</a:t>
            </a:r>
            <a:r>
              <a:rPr lang="ru-RU" dirty="0"/>
              <a:t> </a:t>
            </a:r>
            <a:r>
              <a:rPr lang="en-US" dirty="0"/>
              <a:t>a) – n </a:t>
            </a:r>
            <a:r>
              <a:rPr lang="ru-RU" dirty="0"/>
              <a:t>элементов со значением </a:t>
            </a:r>
            <a:r>
              <a:rPr lang="en-US" dirty="0"/>
              <a:t>a </a:t>
            </a:r>
            <a:r>
              <a:rPr lang="ru-RU" dirty="0"/>
              <a:t>типа </a:t>
            </a:r>
            <a:r>
              <a:rPr lang="en-US" dirty="0"/>
              <a:t>real;</a:t>
            </a:r>
          </a:p>
          <a:p>
            <a:r>
              <a:rPr lang="en-US" b="1" dirty="0" err="1"/>
              <a:t>ArrRandomReal</a:t>
            </a:r>
            <a:r>
              <a:rPr lang="en-US" dirty="0"/>
              <a:t>(n,</a:t>
            </a:r>
            <a:r>
              <a:rPr lang="ru-RU" dirty="0"/>
              <a:t> </a:t>
            </a:r>
            <a:r>
              <a:rPr lang="en-US" dirty="0"/>
              <a:t>a,</a:t>
            </a:r>
            <a:r>
              <a:rPr lang="ru-RU" dirty="0"/>
              <a:t> </a:t>
            </a:r>
            <a:r>
              <a:rPr lang="en-US" dirty="0"/>
              <a:t>b) – n </a:t>
            </a:r>
            <a:r>
              <a:rPr lang="ru-RU" dirty="0"/>
              <a:t>случайных чисел на интервале [</a:t>
            </a:r>
            <a:r>
              <a:rPr lang="en-US" dirty="0"/>
              <a:t>a; b]; a,</a:t>
            </a:r>
            <a:r>
              <a:rPr lang="ru-RU" dirty="0"/>
              <a:t> </a:t>
            </a:r>
            <a:r>
              <a:rPr lang="en-US" dirty="0"/>
              <a:t>b – </a:t>
            </a:r>
            <a:r>
              <a:rPr lang="ru-RU" dirty="0"/>
              <a:t>типа </a:t>
            </a:r>
            <a:r>
              <a:rPr lang="en-US" dirty="0"/>
              <a:t>real.</a:t>
            </a:r>
            <a:endParaRPr lang="ru-RU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243135"/>
              </p:ext>
            </p:extLst>
          </p:nvPr>
        </p:nvGraphicFramePr>
        <p:xfrm>
          <a:off x="838200" y="2123787"/>
          <a:ext cx="8996265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arr1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arr1.Println;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arr2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arr2.Println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0.5 0.5 0.5 0.5 0.5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8.93325934602565 2.61845979495834 4.6721544557587 6.3362589787395 9.89379467903347 4.56312559291866 9.39167760749891 8.13143739389788 2.12302495358653 4.50410369993379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920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ВВОД ЭЛЕМЕНТОВ МАССИВА С КЛАВИАТУРЫ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667481" y="813731"/>
            <a:ext cx="91669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ReadArrInteger</a:t>
            </a:r>
            <a:r>
              <a:rPr lang="ru-RU" dirty="0"/>
              <a:t>(n) – создание массива на основе ввода n элементов типа</a:t>
            </a:r>
            <a:r>
              <a:rPr lang="en-US" dirty="0"/>
              <a:t> </a:t>
            </a:r>
            <a:r>
              <a:rPr lang="ru-RU" dirty="0" err="1"/>
              <a:t>integer</a:t>
            </a:r>
            <a:r>
              <a:rPr lang="ru-RU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ReadArrInteger</a:t>
            </a:r>
            <a:r>
              <a:rPr lang="ru-RU" dirty="0"/>
              <a:t>(‘текст приглашения’,</a:t>
            </a:r>
            <a:r>
              <a:rPr lang="en-US" dirty="0"/>
              <a:t> </a:t>
            </a:r>
            <a:r>
              <a:rPr lang="ru-RU" dirty="0"/>
              <a:t>n) – то же, с приглашением ко вводу;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ReadArrReal</a:t>
            </a:r>
            <a:r>
              <a:rPr lang="ru-RU" dirty="0"/>
              <a:t>(n) – создание массива на основе ввода n элементов типа </a:t>
            </a:r>
            <a:r>
              <a:rPr lang="ru-RU" dirty="0" err="1"/>
              <a:t>real</a:t>
            </a:r>
            <a:r>
              <a:rPr lang="ru-RU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ReadArrReal</a:t>
            </a:r>
            <a:r>
              <a:rPr lang="ru-RU" dirty="0"/>
              <a:t>(‘текст приглашения’,</a:t>
            </a:r>
            <a:r>
              <a:rPr lang="en-US" dirty="0"/>
              <a:t> </a:t>
            </a:r>
            <a:r>
              <a:rPr lang="ru-RU" dirty="0"/>
              <a:t>n) – то же, с приглашением ко вводу.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05626"/>
              </p:ext>
            </p:extLst>
          </p:nvPr>
        </p:nvGraphicFramePr>
        <p:xfrm>
          <a:off x="838200" y="2230258"/>
          <a:ext cx="8996265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arr1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ReadArrInteger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Введите 5 целых чисел:'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arr1.Println;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arr2 := </a:t>
                      </a:r>
                      <a:r>
                        <a:rPr lang="ru-RU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ReadArrReal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'Введите 3 вещественных числа'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arr2.Println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Введите 5 целых чисел: 1 2 3 4 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1 2 3 4 5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Введите 3 вещественных числа 0.2 0.5 25.6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0.2 0.5 25.6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51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ОПЕРАЦИИ СО ВСЕМИ ЭЛЕМЕНТАМИ МАССИВА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197" y="813731"/>
            <a:ext cx="8996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Для динамического массива a длиной n определены следующие функции и методы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638272"/>
              </p:ext>
            </p:extLst>
          </p:nvPr>
        </p:nvGraphicFramePr>
        <p:xfrm>
          <a:off x="838196" y="3068849"/>
          <a:ext cx="8850686" cy="371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5068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 := Copy(a); </a:t>
                      </a:r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копия массива </a:t>
                      </a:r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a</a:t>
                      </a:r>
                    </a:p>
                    <a:p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 := a;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копируется ссылки и c - просто еще одно имя для a</a:t>
                      </a:r>
                    </a:p>
                    <a:p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c[</a:t>
                      </a:r>
                      <a:r>
                        <a:rPr lang="ru-RU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</a:t>
                      </a:r>
                      <a:r>
                        <a:rPr lang="ru-RU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77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a[0] тоже изменится</a:t>
                      </a:r>
                    </a:p>
                    <a:p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1 10 3 3 5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 (a)</a:t>
                      </a:r>
                      <a:endParaRPr lang="ru-RU" sz="14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77 10 3 3 5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(a)</a:t>
                      </a:r>
                      <a:endParaRPr lang="ru-RU" sz="14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1 10 3 3 5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 (b)</a:t>
                      </a:r>
                      <a:endParaRPr lang="ru-RU" sz="14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77 10 3 3 5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(c)</a:t>
                      </a:r>
                      <a:endParaRPr lang="ru-RU" sz="16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70B3CA9-3E03-4C8A-9A3B-8AC7E0F8A9E7}"/>
              </a:ext>
            </a:extLst>
          </p:cNvPr>
          <p:cNvSpPr/>
          <p:nvPr/>
        </p:nvSpPr>
        <p:spPr>
          <a:xfrm>
            <a:off x="838197" y="1183063"/>
            <a:ext cx="8996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Count</a:t>
            </a:r>
            <a:r>
              <a:rPr lang="ru-RU" dirty="0"/>
              <a:t>, </a:t>
            </a:r>
            <a:r>
              <a:rPr lang="ru-RU" dirty="0" err="1"/>
              <a:t>a.</a:t>
            </a:r>
            <a:r>
              <a:rPr lang="ru-RU" b="1" dirty="0" err="1"/>
              <a:t>Length</a:t>
            </a:r>
            <a:r>
              <a:rPr lang="ru-RU" dirty="0"/>
              <a:t> и </a:t>
            </a:r>
            <a:r>
              <a:rPr lang="ru-RU" b="1" dirty="0" err="1"/>
              <a:t>Lengh</a:t>
            </a:r>
            <a:r>
              <a:rPr lang="ru-RU" dirty="0"/>
              <a:t>(a) возвращают n - длину массива;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High</a:t>
            </a:r>
            <a:r>
              <a:rPr lang="ru-RU" dirty="0"/>
              <a:t> и </a:t>
            </a:r>
            <a:r>
              <a:rPr lang="ru-RU" b="1" dirty="0" err="1"/>
              <a:t>High</a:t>
            </a:r>
            <a:r>
              <a:rPr lang="ru-RU" dirty="0"/>
              <a:t>(a) возвращают значение индекса последнего элемента массива длины n, равного n-1;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Low</a:t>
            </a:r>
            <a:r>
              <a:rPr lang="ru-RU" dirty="0"/>
              <a:t> и </a:t>
            </a:r>
            <a:r>
              <a:rPr lang="ru-RU" b="1" dirty="0" err="1"/>
              <a:t>Low</a:t>
            </a:r>
            <a:r>
              <a:rPr lang="ru-RU" dirty="0"/>
              <a:t>(a) возвращают 0 – значение индекса первого элемента массива.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B453E8A-AE7A-4D3F-B23E-1CEC3808E7FA}"/>
              </a:ext>
            </a:extLst>
          </p:cNvPr>
          <p:cNvSpPr/>
          <p:nvPr/>
        </p:nvSpPr>
        <p:spPr>
          <a:xfrm>
            <a:off x="838196" y="2402955"/>
            <a:ext cx="8996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Копию массива а можно получить при помощи функции </a:t>
            </a:r>
            <a:r>
              <a:rPr lang="ru-RU" dirty="0" err="1"/>
              <a:t>Copy</a:t>
            </a:r>
            <a:r>
              <a:rPr lang="ru-RU" dirty="0"/>
              <a:t>(a). Такую копию можно присвоить другому динамическому массиву.</a:t>
            </a:r>
          </a:p>
        </p:txBody>
      </p:sp>
    </p:spTree>
    <p:extLst>
      <p:ext uri="{BB962C8B-B14F-4D97-AF65-F5344CB8AC3E}">
        <p14:creationId xmlns:p14="http://schemas.microsoft.com/office/powerpoint/2010/main" val="528642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ПЕРЕБОР ЭЛЕМЕНТОВ МАССИВА В ЦИКЛЕ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197" y="813731"/>
            <a:ext cx="89962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Для перебора всего массива удобнее всего использовать циклы </a:t>
            </a:r>
            <a:r>
              <a:rPr lang="ru-RU" b="1" dirty="0" err="1"/>
              <a:t>for</a:t>
            </a:r>
            <a:r>
              <a:rPr lang="ru-RU" dirty="0"/>
              <a:t> и</a:t>
            </a:r>
            <a:r>
              <a:rPr lang="en-US" dirty="0"/>
              <a:t> </a:t>
            </a:r>
            <a:r>
              <a:rPr lang="ru-RU" b="1" dirty="0" err="1"/>
              <a:t>foreach</a:t>
            </a:r>
            <a:r>
              <a:rPr lang="ru-RU" dirty="0"/>
              <a:t>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Цикл </a:t>
            </a:r>
            <a:r>
              <a:rPr lang="ru-RU" b="1" dirty="0" err="1"/>
              <a:t>for</a:t>
            </a:r>
            <a:r>
              <a:rPr lang="ru-RU" dirty="0"/>
              <a:t> используют, если требуется работа с индексом массива, поскольку в нем доступ к элементу массива производится именно по индексу.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Если нужно</a:t>
            </a:r>
            <a:r>
              <a:rPr lang="en-US" dirty="0"/>
              <a:t> </a:t>
            </a:r>
            <a:r>
              <a:rPr lang="ru-RU" dirty="0"/>
              <a:t>только получить значение элемента, проще использовать цикл </a:t>
            </a:r>
            <a:r>
              <a:rPr lang="ru-RU" b="1" dirty="0" err="1"/>
              <a:t>foreach</a:t>
            </a:r>
            <a:r>
              <a:rPr lang="ru-RU" dirty="0"/>
              <a:t>, но в теле</a:t>
            </a:r>
            <a:r>
              <a:rPr lang="en-US" dirty="0"/>
              <a:t> </a:t>
            </a:r>
            <a:r>
              <a:rPr lang="ru-RU" dirty="0"/>
              <a:t>этого цикла массив считается доступным лишь на чтение.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19141"/>
              </p:ext>
            </p:extLst>
          </p:nvPr>
        </p:nvGraphicFramePr>
        <p:xfrm>
          <a:off x="617688" y="2423758"/>
          <a:ext cx="4851229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5122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arr.High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 +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-16 -7 11 18 30 -5 -4 15 12 30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-31 -13 23 37 61 -9 -7 31 25 61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9AA1395-A676-40C9-9D17-99FF557F9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968742"/>
              </p:ext>
            </p:extLst>
          </p:nvPr>
        </p:nvGraphicFramePr>
        <p:xfrm>
          <a:off x="5736101" y="2417467"/>
          <a:ext cx="4851229" cy="280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5122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foreach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item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+= item * item -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6 9 -3 20 30 -17 5 -3 4 -5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1740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69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МАКСИМУМ, МИНИМУМ, СУММА, ПРОИЗВЕДЕНИЕ И СРЕДНЕЕ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Максимальное </a:t>
            </a:r>
            <a:r>
              <a:rPr lang="ru-RU" dirty="0" err="1"/>
              <a:t>a.</a:t>
            </a:r>
            <a:r>
              <a:rPr lang="ru-RU" b="1" dirty="0" err="1"/>
              <a:t>Max</a:t>
            </a:r>
            <a:r>
              <a:rPr lang="ru-RU" dirty="0"/>
              <a:t> и минимальное </a:t>
            </a:r>
            <a:r>
              <a:rPr lang="ru-RU" dirty="0" err="1"/>
              <a:t>a.</a:t>
            </a:r>
            <a:r>
              <a:rPr lang="ru-RU" b="1" dirty="0" err="1"/>
              <a:t>Min</a:t>
            </a:r>
            <a:r>
              <a:rPr lang="ru-RU" dirty="0"/>
              <a:t> значения элементов массива</a:t>
            </a:r>
            <a:r>
              <a:rPr lang="en-US" dirty="0"/>
              <a:t>:</a:t>
            </a:r>
            <a:endParaRPr lang="ru-RU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84510"/>
              </p:ext>
            </p:extLst>
          </p:nvPr>
        </p:nvGraphicFramePr>
        <p:xfrm>
          <a:off x="838200" y="1380347"/>
          <a:ext cx="8996266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a.Max.Println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a.Min.Println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26 30 -14 22 15 10 12 22 11 -5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30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-14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440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МАКСИМУМ, МИНИМУМ, СУММА, ПРОИЗВЕДЕНИЕ И СРЕДНЕЕ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Сумма значений всех элементов массива a может быть получена при помощи метода </a:t>
            </a:r>
            <a:r>
              <a:rPr lang="ru-RU" dirty="0" err="1"/>
              <a:t>a.</a:t>
            </a:r>
            <a:r>
              <a:rPr lang="ru-RU" b="1" dirty="0" err="1"/>
              <a:t>Sum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Произведение – при помощи метода </a:t>
            </a:r>
            <a:r>
              <a:rPr lang="ru-RU" dirty="0" err="1"/>
              <a:t>a.</a:t>
            </a:r>
            <a:r>
              <a:rPr lang="ru-RU" b="1" dirty="0" err="1"/>
              <a:t>Product</a:t>
            </a:r>
            <a:r>
              <a:rPr lang="ru-RU" dirty="0"/>
              <a:t>,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Метод </a:t>
            </a:r>
            <a:r>
              <a:rPr lang="ru-RU" dirty="0" err="1"/>
              <a:t>a.</a:t>
            </a:r>
            <a:r>
              <a:rPr lang="ru-RU" b="1" dirty="0" err="1"/>
              <a:t>Average</a:t>
            </a:r>
            <a:r>
              <a:rPr lang="ru-RU" dirty="0"/>
              <a:t> вернет</a:t>
            </a:r>
            <a:r>
              <a:rPr lang="en-US" dirty="0"/>
              <a:t> </a:t>
            </a:r>
            <a:r>
              <a:rPr lang="ru-RU" dirty="0"/>
              <a:t>среднее арифметическое.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141833"/>
              </p:ext>
            </p:extLst>
          </p:nvPr>
        </p:nvGraphicFramePr>
        <p:xfrm>
          <a:off x="838200" y="2394955"/>
          <a:ext cx="8996266" cy="298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a.Sum.Println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a.Product.Println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a.Average.Print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13 -5 -12 8 -7 -1 20 10 -19 21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28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-3485664000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2.8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081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МАКСИМУМ, МИНИМУМ, СУММА, ПРОИЗВЕДЕНИЕ И СРЕДНЕЕ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Сумма значений всех элементов массива a может быть получена при помощи метода </a:t>
            </a:r>
            <a:r>
              <a:rPr lang="ru-RU" dirty="0" err="1"/>
              <a:t>a.</a:t>
            </a:r>
            <a:r>
              <a:rPr lang="ru-RU" b="1" dirty="0" err="1"/>
              <a:t>Sum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Произведение – при помощи метода </a:t>
            </a:r>
            <a:r>
              <a:rPr lang="ru-RU" dirty="0" err="1"/>
              <a:t>a.</a:t>
            </a:r>
            <a:r>
              <a:rPr lang="ru-RU" b="1" dirty="0" err="1"/>
              <a:t>Product</a:t>
            </a:r>
            <a:r>
              <a:rPr lang="ru-RU" dirty="0"/>
              <a:t>,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Метод </a:t>
            </a:r>
            <a:r>
              <a:rPr lang="ru-RU" dirty="0" err="1"/>
              <a:t>a.</a:t>
            </a:r>
            <a:r>
              <a:rPr lang="ru-RU" b="1" dirty="0" err="1"/>
              <a:t>Average</a:t>
            </a:r>
            <a:r>
              <a:rPr lang="ru-RU" dirty="0"/>
              <a:t> вернет</a:t>
            </a:r>
            <a:r>
              <a:rPr lang="en-US" dirty="0"/>
              <a:t> </a:t>
            </a:r>
            <a:r>
              <a:rPr lang="ru-RU" dirty="0"/>
              <a:t>среднее арифметическое.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394955"/>
          <a:ext cx="8996266" cy="298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a.Sum.Println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a.Product.Println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a.Average.Print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13 -5 -12 8 -7 -1 20 10 -19 21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28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-3485664000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2.8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790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1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Пусть дан массив </a:t>
            </a:r>
            <a:r>
              <a:rPr lang="en-US" i="1" dirty="0"/>
              <a:t>a(5)</a:t>
            </a:r>
            <a:r>
              <a:rPr lang="ru-RU" i="1" dirty="0"/>
              <a:t>, состоящий из следующих элементов: (-1, 2, 3, -5, -2.3).</a:t>
            </a:r>
          </a:p>
          <a:p>
            <a:pPr algn="just"/>
            <a:r>
              <a:rPr lang="ru-RU" i="1" dirty="0"/>
              <a:t>Необходимо составить программу для вывода элементов данного массива на экран, при этом отрицательные элементы заменить их квадратами.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053366"/>
              </p:ext>
            </p:extLst>
          </p:nvPr>
        </p:nvGraphicFramePr>
        <p:xfrm>
          <a:off x="838200" y="2394955"/>
          <a:ext cx="8996266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&lt;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:= abs(a[i]);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1 2 3 5 2.3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119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</a:t>
            </a:r>
            <a:r>
              <a:rPr lang="en-US" sz="2400" dirty="0">
                <a:solidFill>
                  <a:schemeClr val="tx1"/>
                </a:solidFill>
              </a:rPr>
              <a:t>2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1E10E52-D025-4C03-9746-A2CBD36FCF66}"/>
                  </a:ext>
                </a:extLst>
              </p:cNvPr>
              <p:cNvSpPr/>
              <p:nvPr/>
            </p:nvSpPr>
            <p:spPr>
              <a:xfrm>
                <a:off x="838200" y="947766"/>
                <a:ext cx="8996266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i="1" dirty="0"/>
                  <a:t>Составьте программу для заполнения массива </a:t>
                </a:r>
                <a:r>
                  <a:rPr lang="en-US" i="1" dirty="0"/>
                  <a:t>f(10) </a:t>
                </a:r>
                <a:r>
                  <a:rPr lang="ru-RU" i="1" dirty="0"/>
                  <a:t>случайными числами в интервале </a:t>
                </a:r>
                <a:r>
                  <a:rPr lang="en-US" i="1" dirty="0"/>
                  <a:t>[0, 9].</a:t>
                </a:r>
                <a:r>
                  <a:rPr lang="ru-RU" i="1" dirty="0"/>
                  <a:t> Определите элементы массива а(10) по следующей формуле:</a:t>
                </a:r>
              </a:p>
              <a:p>
                <a:pPr algn="just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∗∗2−0.5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ru-RU" i="1" dirty="0"/>
              </a:p>
              <a:p>
                <a:pPr algn="just"/>
                <a:endParaRPr lang="en-US" i="1" dirty="0"/>
              </a:p>
              <a:p>
                <a:pPr algn="just"/>
                <a:r>
                  <a:rPr lang="ru-RU" i="1" dirty="0"/>
                  <a:t>Выведите элементы массива а на экран.</a:t>
                </a:r>
              </a:p>
            </p:txBody>
          </p:sp>
        </mc:Choice>
        <mc:Fallback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1E10E52-D025-4C03-9746-A2CBD36FC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47766"/>
                <a:ext cx="8996266" cy="1754326"/>
              </a:xfrm>
              <a:prstGeom prst="rect">
                <a:avLst/>
              </a:prstGeom>
              <a:blipFill>
                <a:blip r:embed="rId2"/>
                <a:stretch>
                  <a:fillRect l="-610" t="-1736" r="-610" b="-4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388962"/>
              </p:ext>
            </p:extLst>
          </p:nvPr>
        </p:nvGraphicFramePr>
        <p:xfrm>
          <a:off x="838200" y="3093303"/>
          <a:ext cx="8996266" cy="262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f.Length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:= f[i] **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f[i];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0.5 0 45.5 45.5 3 45.5 33 3 60 7.5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486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Массив – это хранимая нумерованная последовательность однотипных элементов с непосредственным доступом к любому элементу по его номеру.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Нумерация в массивах может начинаться от различных значений, а сами номера называются индексами элементов массива.</a:t>
            </a: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BF596A98-E2B3-4594-B20F-9233829DD6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7931216"/>
              </p:ext>
            </p:extLst>
          </p:nvPr>
        </p:nvGraphicFramePr>
        <p:xfrm>
          <a:off x="2032000" y="2555232"/>
          <a:ext cx="8128000" cy="305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</a:t>
            </a:r>
            <a:r>
              <a:rPr lang="en-US" sz="2400" dirty="0"/>
              <a:t>3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Пусть дан массив </a:t>
            </a:r>
            <a:r>
              <a:rPr lang="en-US" i="1" dirty="0"/>
              <a:t>a(7)</a:t>
            </a:r>
            <a:r>
              <a:rPr lang="ru-RU" i="1" dirty="0"/>
              <a:t>, состоящий из следующих элементов: </a:t>
            </a:r>
            <a:endParaRPr lang="en-US" i="1" dirty="0"/>
          </a:p>
          <a:p>
            <a:pPr indent="1792288" algn="just"/>
            <a:r>
              <a:rPr lang="en-US" i="1" dirty="0"/>
              <a:t>a(7) = 1.35, -1e-2, 0.8, 50.2, -3.8, 4.5, 1.6</a:t>
            </a:r>
            <a:endParaRPr lang="ru-RU" i="1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90916"/>
              </p:ext>
            </p:extLst>
          </p:nvPr>
        </p:nvGraphicFramePr>
        <p:xfrm>
          <a:off x="725466" y="3596946"/>
          <a:ext cx="8996266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pt-BR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1.35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1e-2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0.8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50.2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3.8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4.5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1.6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a.Max.Println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a.Min.Println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a.Sum.Println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a.Product.Println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50.2 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-3.8 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54.64 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14.8334976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F059FF-D0AB-4A36-B1E2-891EDDB6401D}"/>
              </a:ext>
            </a:extLst>
          </p:cNvPr>
          <p:cNvSpPr txBox="1"/>
          <p:nvPr/>
        </p:nvSpPr>
        <p:spPr>
          <a:xfrm>
            <a:off x="725467" y="1658044"/>
            <a:ext cx="216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Необходимо найти: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13ADBD-257A-49F7-8733-7E696DB09184}"/>
              </a:ext>
            </a:extLst>
          </p:cNvPr>
          <p:cNvSpPr txBox="1"/>
          <p:nvPr/>
        </p:nvSpPr>
        <p:spPr>
          <a:xfrm>
            <a:off x="725466" y="2182469"/>
            <a:ext cx="3983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Минимальный элемент массива;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 Максимальный элемент массива;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Сумму элементов массива;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Произведение элементов массива.</a:t>
            </a:r>
          </a:p>
        </p:txBody>
      </p:sp>
    </p:spTree>
    <p:extLst>
      <p:ext uri="{BB962C8B-B14F-4D97-AF65-F5344CB8AC3E}">
        <p14:creationId xmlns:p14="http://schemas.microsoft.com/office/powerpoint/2010/main" val="819454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</a:t>
            </a:r>
            <a:r>
              <a:rPr lang="en-US" sz="2400" dirty="0"/>
              <a:t>3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Без использования методов </a:t>
            </a:r>
            <a:r>
              <a:rPr lang="en-US" i="1" dirty="0"/>
              <a:t>Max, Min, Sum </a:t>
            </a:r>
            <a:r>
              <a:rPr lang="ru-RU" i="1" dirty="0"/>
              <a:t>и </a:t>
            </a:r>
            <a:r>
              <a:rPr lang="en-US" i="1" dirty="0"/>
              <a:t>Product</a:t>
            </a:r>
            <a:endParaRPr lang="ru-RU" i="1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317098"/>
          <a:ext cx="8996266" cy="5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pt-BR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Arr(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1.35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1e-2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0.8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50.2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3.8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4.5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1.6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max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1e5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1.0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+= a[i];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p *= a[i];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&gt; max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max := a[i];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&lt; min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 := a[i];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max.Println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p.Println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2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50.2 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-3.8 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54.64 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14.8334976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77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7620" y="4712551"/>
            <a:ext cx="12192000" cy="223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499119"/>
            <a:ext cx="920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</a:rPr>
              <a:t>Заполните массив </a:t>
            </a:r>
            <a:r>
              <a:rPr lang="en-US" i="1" dirty="0">
                <a:solidFill>
                  <a:schemeClr val="bg1"/>
                </a:solidFill>
              </a:rPr>
              <a:t>a(7) </a:t>
            </a:r>
            <a:r>
              <a:rPr lang="ru-RU" i="1" dirty="0">
                <a:solidFill>
                  <a:schemeClr val="bg1"/>
                </a:solidFill>
              </a:rPr>
              <a:t>случайными числами из интервала </a:t>
            </a:r>
            <a:r>
              <a:rPr lang="en-US" i="1" dirty="0">
                <a:solidFill>
                  <a:schemeClr val="bg1"/>
                </a:solidFill>
              </a:rPr>
              <a:t>[</a:t>
            </a:r>
            <a:r>
              <a:rPr lang="ru-RU" i="1" dirty="0">
                <a:solidFill>
                  <a:schemeClr val="bg1"/>
                </a:solidFill>
              </a:rPr>
              <a:t>0, 10</a:t>
            </a:r>
            <a:r>
              <a:rPr lang="en-US" i="1" dirty="0">
                <a:solidFill>
                  <a:schemeClr val="bg1"/>
                </a:solidFill>
              </a:rPr>
              <a:t>]</a:t>
            </a:r>
            <a:r>
              <a:rPr lang="ru-RU" i="1" dirty="0">
                <a:solidFill>
                  <a:schemeClr val="bg1"/>
                </a:solidFill>
              </a:rPr>
              <a:t> и выведите значения элементов массива на экран.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6450E0D7-08A5-448D-9BBF-F1DE8BC566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850623"/>
              </p:ext>
            </p:extLst>
          </p:nvPr>
        </p:nvGraphicFramePr>
        <p:xfrm>
          <a:off x="1431511" y="2558916"/>
          <a:ext cx="1346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5" name="Equation" r:id="rId5" imgW="1346040" imgH="342720" progId="Equation.DSMT4">
                  <p:embed/>
                </p:oleObj>
              </mc:Choice>
              <mc:Fallback>
                <p:oleObj name="Equation" r:id="rId5" imgW="1346040" imgH="342720" progId="Equation.DSMT4">
                  <p:embed/>
                  <p:pic>
                    <p:nvPicPr>
                      <p:cNvPr id="9" name="Объект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31511" y="2558916"/>
                        <a:ext cx="13462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6425207-CEBC-4B6F-97A6-DFC49578C092}"/>
              </a:ext>
            </a:extLst>
          </p:cNvPr>
          <p:cNvSpPr txBox="1"/>
          <p:nvPr/>
        </p:nvSpPr>
        <p:spPr>
          <a:xfrm>
            <a:off x="875806" y="25457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7C3941-62AA-46A7-8E46-E920ABFAF69F}"/>
              </a:ext>
            </a:extLst>
          </p:cNvPr>
          <p:cNvSpPr txBox="1"/>
          <p:nvPr/>
        </p:nvSpPr>
        <p:spPr>
          <a:xfrm>
            <a:off x="685716" y="2465863"/>
            <a:ext cx="45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В полученном массиве необходимо найти: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032991-3B61-4C8B-B79A-33CFD4A36785}"/>
              </a:ext>
            </a:extLst>
          </p:cNvPr>
          <p:cNvSpPr txBox="1"/>
          <p:nvPr/>
        </p:nvSpPr>
        <p:spPr>
          <a:xfrm>
            <a:off x="685716" y="3027203"/>
            <a:ext cx="5671489" cy="1277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Индекс минимального элемента массива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Индекс максимального элемента массива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Сумму элементов массива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Произведение элементов массива, превышающих 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811752"/>
            <a:ext cx="12192000" cy="5163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Составьте программу для вычисления: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1E809-9556-412F-9322-41DDCF530BDF}"/>
              </a:ext>
            </a:extLst>
          </p:cNvPr>
          <p:cNvSpPr txBox="1"/>
          <p:nvPr/>
        </p:nvSpPr>
        <p:spPr>
          <a:xfrm>
            <a:off x="641875" y="4170204"/>
            <a:ext cx="35509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b = 18;</a:t>
            </a:r>
            <a:endParaRPr lang="ru-RU" sz="2800" i="1" dirty="0"/>
          </a:p>
          <a:p>
            <a:endParaRPr lang="en-US" sz="2800" i="1" dirty="0"/>
          </a:p>
          <a:p>
            <a:r>
              <a:rPr lang="en-US" sz="2800" i="1" dirty="0"/>
              <a:t>a(4) = 2.1, 3.2, 4.8, 5.7;</a:t>
            </a:r>
            <a:endParaRPr lang="ru-RU" sz="2800" i="1" dirty="0"/>
          </a:p>
          <a:p>
            <a:endParaRPr lang="en-US" sz="2800" i="1" dirty="0"/>
          </a:p>
          <a:p>
            <a:r>
              <a:rPr lang="en-US" sz="2800" i="1" dirty="0"/>
              <a:t>c(4) = 2, 4, 6, 8.</a:t>
            </a:r>
            <a:endParaRPr lang="ru-RU" sz="28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9C680F-330A-4108-8D7B-EAD0AE5858FE}"/>
                  </a:ext>
                </a:extLst>
              </p:cNvPr>
              <p:cNvSpPr txBox="1"/>
              <p:nvPr/>
            </p:nvSpPr>
            <p:spPr>
              <a:xfrm>
                <a:off x="3133852" y="1943266"/>
                <a:ext cx="5501827" cy="143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rad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∏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9C680F-330A-4108-8D7B-EAD0AE585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852" y="1943266"/>
                <a:ext cx="5501827" cy="14380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2D4A885-CA9C-4FCD-B3A3-3E2ECEE08DC3}"/>
              </a:ext>
            </a:extLst>
          </p:cNvPr>
          <p:cNvSpPr txBox="1"/>
          <p:nvPr/>
        </p:nvSpPr>
        <p:spPr>
          <a:xfrm>
            <a:off x="641875" y="3634587"/>
            <a:ext cx="5858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где ∑ - это сумма,  </a:t>
            </a:r>
            <a:r>
              <a:rPr lang="el-GR" sz="2800" dirty="0"/>
              <a:t>Π</a:t>
            </a:r>
            <a:r>
              <a:rPr lang="ru-RU" sz="2800" dirty="0"/>
              <a:t> – произведение;</a:t>
            </a:r>
          </a:p>
        </p:txBody>
      </p:sp>
    </p:spTree>
    <p:extLst>
      <p:ext uri="{BB962C8B-B14F-4D97-AF65-F5344CB8AC3E}">
        <p14:creationId xmlns:p14="http://schemas.microsoft.com/office/powerpoint/2010/main" val="2675266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420935"/>
            <a:ext cx="12192000" cy="454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3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24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Составьте программу для вычисления количества отрицательных (</a:t>
            </a:r>
            <a:r>
              <a:rPr lang="ru-RU" sz="2400" dirty="0" err="1">
                <a:solidFill>
                  <a:schemeClr val="bg1"/>
                </a:solidFill>
              </a:rPr>
              <a:t>Ko</a:t>
            </a:r>
            <a:r>
              <a:rPr lang="ru-RU" sz="2400" dirty="0">
                <a:solidFill>
                  <a:schemeClr val="bg1"/>
                </a:solidFill>
              </a:rPr>
              <a:t>) и количества положительных (</a:t>
            </a:r>
            <a:r>
              <a:rPr lang="ru-RU" sz="2400" dirty="0" err="1">
                <a:solidFill>
                  <a:schemeClr val="bg1"/>
                </a:solidFill>
              </a:rPr>
              <a:t>Kп</a:t>
            </a:r>
            <a:r>
              <a:rPr lang="ru-RU" sz="2400" dirty="0">
                <a:solidFill>
                  <a:schemeClr val="bg1"/>
                </a:solidFill>
              </a:rPr>
              <a:t>) элементов массива B(10). Полученные значения подставьте в формулу для вычисления K: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F06C51-E4E5-46B9-9D40-8550114E632D}"/>
              </a:ext>
            </a:extLst>
          </p:cNvPr>
          <p:cNvSpPr txBox="1"/>
          <p:nvPr/>
        </p:nvSpPr>
        <p:spPr>
          <a:xfrm>
            <a:off x="629349" y="4046988"/>
            <a:ext cx="5740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B(10) = 2, 5, -6, 8, -3, 7, 12, -45, 106, 4</a:t>
            </a:r>
            <a:endParaRPr lang="ru-RU" sz="28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48657F-13BD-4379-9AA2-42A4EE359CF4}"/>
                  </a:ext>
                </a:extLst>
              </p:cNvPr>
              <p:cNvSpPr txBox="1"/>
              <p:nvPr/>
            </p:nvSpPr>
            <p:spPr>
              <a:xfrm>
                <a:off x="4624297" y="2710870"/>
                <a:ext cx="2943405" cy="1046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400" b="0" dirty="0"/>
                  <a:t>K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ru-RU" sz="4400" b="0" i="1" smtClean="0">
                                <a:latin typeface="Cambria Math" panose="02040503050406030204" pitchFamily="18" charset="0"/>
                              </a:rPr>
                              <m:t>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</m:oMath>
                </a14:m>
                <a:endParaRPr lang="ru-RU" sz="4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48657F-13BD-4379-9AA2-42A4EE359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297" y="2710870"/>
                <a:ext cx="2943405" cy="1046184"/>
              </a:xfrm>
              <a:prstGeom prst="rect">
                <a:avLst/>
              </a:prstGeom>
              <a:blipFill>
                <a:blip r:embed="rId4"/>
                <a:stretch>
                  <a:fillRect l="-11618" t="-2339"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4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3645883"/>
            <a:ext cx="12192000" cy="3309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25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Составьте программу для заполнения элементов массива B(7) случайными числами из интервала [-3; 10] и выведите полученные значения на экран. Если наибольший элемент массива B(7) превышает значение с, то все элементы массива нужно разделить на a, в противном случае – умножить на сумму положительных элементов массива. Результат вывести на экран.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02810D-26A1-44FB-8FAE-3C1BCBD2F9D7}"/>
              </a:ext>
            </a:extLst>
          </p:cNvPr>
          <p:cNvSpPr txBox="1"/>
          <p:nvPr/>
        </p:nvSpPr>
        <p:spPr>
          <a:xfrm>
            <a:off x="3973798" y="3916409"/>
            <a:ext cx="361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a = 7.7;        c = 9.5</a:t>
            </a:r>
            <a:endParaRPr lang="ru-RU" sz="3600" i="1" dirty="0"/>
          </a:p>
        </p:txBody>
      </p:sp>
    </p:spTree>
    <p:extLst>
      <p:ext uri="{BB962C8B-B14F-4D97-AF65-F5344CB8AC3E}">
        <p14:creationId xmlns:p14="http://schemas.microsoft.com/office/powerpoint/2010/main" val="1604405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СТАТИЧЕСКИЕ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Статический массив имеет размерный тип и память под него распределяется на этапе компиляции программы.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Одновременно может быть выполнена инициализация элементов массива.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Границы индексов статического массива неизменны и должны быть указаны в программе константами или выражениями, содержащими только константы.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1D10ABC-3E20-4724-ACD8-AAD1BF665D54}"/>
              </a:ext>
            </a:extLst>
          </p:cNvPr>
          <p:cNvSpPr/>
          <p:nvPr/>
        </p:nvSpPr>
        <p:spPr>
          <a:xfrm>
            <a:off x="838199" y="318581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/>
              <a:t>Статический массив описывается в виде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4CAE69-8149-49C0-BDC4-9790C40865B2}"/>
              </a:ext>
            </a:extLst>
          </p:cNvPr>
          <p:cNvSpPr/>
          <p:nvPr/>
        </p:nvSpPr>
        <p:spPr>
          <a:xfrm>
            <a:off x="838199" y="35551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ИмяМассива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m..n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of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Тип;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C0503FA-3DB8-47A6-8626-CA7E050BCBF9}"/>
              </a:ext>
            </a:extLst>
          </p:cNvPr>
          <p:cNvSpPr/>
          <p:nvPr/>
        </p:nvSpPr>
        <p:spPr>
          <a:xfrm>
            <a:off x="838198" y="4030946"/>
            <a:ext cx="89962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Конструкция вида </a:t>
            </a:r>
            <a:r>
              <a:rPr lang="ru-RU" dirty="0" err="1"/>
              <a:t>m..n</a:t>
            </a:r>
            <a:r>
              <a:rPr lang="ru-RU" dirty="0"/>
              <a:t> описывает минимальное и максимальное значение, которое</a:t>
            </a:r>
            <a:r>
              <a:rPr lang="en-US" dirty="0"/>
              <a:t> </a:t>
            </a:r>
            <a:r>
              <a:rPr lang="ru-RU" dirty="0"/>
              <a:t>может принимать индекс массива.</a:t>
            </a:r>
            <a:r>
              <a:rPr lang="en-US" dirty="0"/>
              <a:t> </a:t>
            </a:r>
            <a:r>
              <a:rPr lang="ru-RU" dirty="0"/>
              <a:t>Эта конструкция задается константой порядкового типа.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Количество элементов в массиве можно вычислить по формуле n-m+1.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Объявленный таким образом</a:t>
            </a:r>
            <a:r>
              <a:rPr lang="en-US" dirty="0"/>
              <a:t> </a:t>
            </a:r>
            <a:r>
              <a:rPr lang="ru-RU" dirty="0"/>
              <a:t>массив создается компилятором и под него отводится необходимое место в памяти</a:t>
            </a:r>
            <a:r>
              <a:rPr lang="en-US" dirty="0"/>
              <a:t> </a:t>
            </a:r>
            <a:r>
              <a:rPr lang="ru-RU" dirty="0"/>
              <a:t>в соответствии с типом элементов, поэтому для статических массивов описание и</a:t>
            </a:r>
            <a:r>
              <a:rPr lang="en-US" dirty="0"/>
              <a:t> </a:t>
            </a:r>
            <a:r>
              <a:rPr lang="ru-RU" dirty="0"/>
              <a:t>создание массива не разделяются.</a:t>
            </a:r>
          </a:p>
        </p:txBody>
      </p:sp>
    </p:spTree>
    <p:extLst>
      <p:ext uri="{BB962C8B-B14F-4D97-AF65-F5344CB8AC3E}">
        <p14:creationId xmlns:p14="http://schemas.microsoft.com/office/powerpoint/2010/main" val="174807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СТАТИЧЕСКИЕ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Описание статического массива можно совместить с инициализацией его элементов: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0F8C3215-7764-4365-AF18-C514C931E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772507"/>
              </p:ext>
            </p:extLst>
          </p:nvPr>
        </p:nvGraphicFramePr>
        <p:xfrm>
          <a:off x="838199" y="1523818"/>
          <a:ext cx="10172180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218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3..6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(a);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0..2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3.05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5 - </a:t>
                      </a:r>
                      <a:r>
                        <a:rPr lang="en-US" sz="1800" b="0" dirty="0" err="1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целочисленная</a:t>
                      </a:r>
                      <a:endParaRPr lang="en-US" sz="1800" b="0" dirty="0">
                        <a:solidFill>
                          <a:srgbClr val="008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(b);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c: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1..4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11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12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13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все целочисленные</a:t>
                      </a:r>
                    </a:p>
                    <a:p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(c)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[1,2,3,4] 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[1.2,5,-3.05] 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[10,11,12,13]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32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ДИНАМИЧЕСКИЕ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Динамический массив создается в том месте программы, где он впервые требуется.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/>
              <a:t>Размер массива</a:t>
            </a:r>
            <a:r>
              <a:rPr lang="ru-RU" dirty="0"/>
              <a:t> – это количество элементов, которое в нем в данный момент содержится.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Доступ к любому элементу массива осуществляется путем указания его имени, за которым в квадратных скобках следует индекс.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динамических массивах индексы начинаются с нуля.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CCC041C-26D6-4BD0-AC5C-8E0C2D93CB3F}"/>
              </a:ext>
            </a:extLst>
          </p:cNvPr>
          <p:cNvSpPr/>
          <p:nvPr/>
        </p:nvSpPr>
        <p:spPr>
          <a:xfrm>
            <a:off x="838199" y="2908812"/>
            <a:ext cx="4566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Динамический массив описывается в виде: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BB3F4C-CD6D-4A03-A57A-D2C0AE860F3C}"/>
              </a:ext>
            </a:extLst>
          </p:cNvPr>
          <p:cNvSpPr/>
          <p:nvPr/>
        </p:nvSpPr>
        <p:spPr>
          <a:xfrm>
            <a:off x="838199" y="3381504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ИмяМассива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Тип;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1B7696A-9B4B-40CF-839B-4EEC868332FE}"/>
              </a:ext>
            </a:extLst>
          </p:cNvPr>
          <p:cNvSpPr/>
          <p:nvPr/>
        </p:nvSpPr>
        <p:spPr>
          <a:xfrm>
            <a:off x="838198" y="3854196"/>
            <a:ext cx="89962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Переменная </a:t>
            </a:r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ИмяМассива</a:t>
            </a:r>
            <a:r>
              <a:rPr lang="ru-RU" dirty="0"/>
              <a:t> будет являться всего лишь </a:t>
            </a:r>
            <a:r>
              <a:rPr lang="ru-RU" b="1" dirty="0"/>
              <a:t>ссылкой</a:t>
            </a:r>
            <a:r>
              <a:rPr lang="ru-RU" dirty="0"/>
              <a:t> на некоторое место в</a:t>
            </a:r>
            <a:r>
              <a:rPr lang="en-US" dirty="0"/>
              <a:t> </a:t>
            </a:r>
            <a:r>
              <a:rPr lang="ru-RU" dirty="0"/>
              <a:t>памяти, где должны располагаться элементы массива.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Объявленный таким образом массив еще не создан, память под него не выделена и попытка обратиться к</a:t>
            </a:r>
            <a:r>
              <a:rPr lang="en-US" dirty="0"/>
              <a:t> </a:t>
            </a:r>
            <a:r>
              <a:rPr lang="ru-RU" dirty="0"/>
              <a:t>этому массиву вызовет ошибку.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Поэтому следующим шагом должно быть распределение памяти под элементы массива.</a:t>
            </a:r>
          </a:p>
        </p:txBody>
      </p:sp>
    </p:spTree>
    <p:extLst>
      <p:ext uri="{BB962C8B-B14F-4D97-AF65-F5344CB8AC3E}">
        <p14:creationId xmlns:p14="http://schemas.microsoft.com/office/powerpoint/2010/main" val="393217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ДИНАМИЧЕСКИЕ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Наиболее просто распределить память под динамический массив, используя операцию </a:t>
            </a:r>
            <a:r>
              <a:rPr lang="en-US" b="1" dirty="0"/>
              <a:t>new: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0847666-FFE9-4DB0-A353-F4FF43F599A4}"/>
              </a:ext>
            </a:extLst>
          </p:cNvPr>
          <p:cNvSpPr/>
          <p:nvPr/>
        </p:nvSpPr>
        <p:spPr>
          <a:xfrm>
            <a:off x="838199" y="1800889"/>
            <a:ext cx="5974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ИмяМассива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 :=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new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Тип[</a:t>
            </a:r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КоличествоЭлементов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2FE0F86-E7E0-4D73-AD32-310DF04356AB}"/>
              </a:ext>
            </a:extLst>
          </p:cNvPr>
          <p:cNvSpPr/>
          <p:nvPr/>
        </p:nvSpPr>
        <p:spPr>
          <a:xfrm>
            <a:off x="838202" y="2642986"/>
            <a:ext cx="8996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Можно объединить описание массива с его созданием и, при желании, воспользоваться авто</a:t>
            </a:r>
            <a:r>
              <a:rPr lang="en-US" dirty="0"/>
              <a:t> </a:t>
            </a:r>
            <a:r>
              <a:rPr lang="ru-RU" dirty="0"/>
              <a:t>выведением типа.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035163D-98CB-4DB9-B076-ED387C245AA8}"/>
              </a:ext>
            </a:extLst>
          </p:cNvPr>
          <p:cNvSpPr/>
          <p:nvPr/>
        </p:nvSpPr>
        <p:spPr>
          <a:xfrm>
            <a:off x="838199" y="3392677"/>
            <a:ext cx="89962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a :=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integer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ru-RU" dirty="0">
                <a:solidFill>
                  <a:srgbClr val="006400"/>
                </a:solidFill>
                <a:latin typeface="Courier New" panose="02070309020205020404" pitchFamily="49" charset="0"/>
              </a:rPr>
              <a:t>15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];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самый компактный способ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 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 :=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new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1337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ДИНАМИЧЕСКИЕ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Распределение и перераспределение памяти под массив можно выполнить, используя процедуру </a:t>
            </a:r>
            <a:r>
              <a:rPr lang="en-US" b="1" dirty="0" err="1"/>
              <a:t>SetLength</a:t>
            </a:r>
            <a:r>
              <a:rPr lang="en-US" b="1" dirty="0"/>
              <a:t>(</a:t>
            </a:r>
            <a:r>
              <a:rPr lang="ru-RU" dirty="0" err="1"/>
              <a:t>ИмяМассива</a:t>
            </a:r>
            <a:r>
              <a:rPr lang="ru-RU" dirty="0"/>
              <a:t>, </a:t>
            </a:r>
            <a:r>
              <a:rPr lang="ru-RU" dirty="0" err="1"/>
              <a:t>ЧислоЭлементов</a:t>
            </a:r>
            <a:r>
              <a:rPr lang="en-US" b="1" dirty="0"/>
              <a:t>)</a:t>
            </a:r>
            <a:r>
              <a:rPr lang="en-US" dirty="0"/>
              <a:t>:</a:t>
            </a:r>
            <a:endParaRPr lang="ru-RU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06356"/>
              </p:ext>
            </p:extLst>
          </p:nvPr>
        </p:nvGraphicFramePr>
        <p:xfrm>
          <a:off x="838199" y="1800817"/>
          <a:ext cx="8996265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теперь в массиве 5 элементов</a:t>
                      </a:r>
                    </a:p>
                    <a:p>
                      <a:r>
                        <a:rPr lang="pt-BR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 := (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11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12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13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14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увеличим число элементов до 7</a:t>
                      </a:r>
                    </a:p>
                    <a:p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10 11 12 13 14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10 11 12 13 14 0 16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2D2C0C-FBBC-4D6B-BB52-4953834B1633}"/>
              </a:ext>
            </a:extLst>
          </p:cNvPr>
          <p:cNvSpPr/>
          <p:nvPr/>
        </p:nvSpPr>
        <p:spPr>
          <a:xfrm>
            <a:off x="838199" y="5653217"/>
            <a:ext cx="899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Элементу a[5] значение не было присвоено, поэтому оно осталось значением по</a:t>
            </a:r>
          </a:p>
          <a:p>
            <a:pPr algn="just"/>
            <a:r>
              <a:rPr lang="ru-RU" i="1" dirty="0"/>
              <a:t>умолчанию, которым инициализируются все элементы массива при выделении</a:t>
            </a:r>
          </a:p>
          <a:p>
            <a:pPr algn="just"/>
            <a:r>
              <a:rPr lang="ru-RU" i="1" dirty="0"/>
              <a:t>памяти под них.</a:t>
            </a:r>
          </a:p>
        </p:txBody>
      </p:sp>
    </p:spTree>
    <p:extLst>
      <p:ext uri="{BB962C8B-B14F-4D97-AF65-F5344CB8AC3E}">
        <p14:creationId xmlns:p14="http://schemas.microsoft.com/office/powerpoint/2010/main" val="105392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ДИНАМИЧЕСКИЕ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Актуальное количество элементов в динамическом массиве можно, получить при помощи вызова </a:t>
            </a:r>
            <a:r>
              <a:rPr lang="ru-RU" dirty="0" err="1"/>
              <a:t>ИмяМассива.</a:t>
            </a:r>
            <a:r>
              <a:rPr lang="ru-RU" b="1" dirty="0" err="1"/>
              <a:t>Count</a:t>
            </a:r>
            <a:r>
              <a:rPr lang="ru-RU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Такой же результат дает Имя </a:t>
            </a:r>
            <a:r>
              <a:rPr lang="ru-RU" dirty="0" err="1"/>
              <a:t>Массива.</a:t>
            </a:r>
            <a:r>
              <a:rPr lang="ru-RU" b="1" dirty="0" err="1"/>
              <a:t>Length</a:t>
            </a:r>
            <a:r>
              <a:rPr lang="ru-RU" dirty="0"/>
              <a:t>.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87079"/>
              </p:ext>
            </p:extLst>
          </p:nvPr>
        </p:nvGraphicFramePr>
        <p:xfrm>
          <a:off x="838198" y="2077816"/>
          <a:ext cx="8996265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(a[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 := (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11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12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13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14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a.Count.Println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a.Length.Println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5 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852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ГЕНЕРАТОРЫ ДИНАМИЧЕСКИХ МАССИВОВ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Функция </a:t>
            </a:r>
            <a:r>
              <a:rPr lang="ru-RU" dirty="0" err="1"/>
              <a:t>Arr</a:t>
            </a:r>
            <a:r>
              <a:rPr lang="ru-RU" dirty="0"/>
              <a:t>( ) создает динамический массив из значений, заданных в качестве аргументов, поэтому все описание массива сводится лишь к указанию ключевого слова </a:t>
            </a:r>
            <a:r>
              <a:rPr lang="ru-RU" b="1" dirty="0" err="1"/>
              <a:t>var</a:t>
            </a:r>
            <a:r>
              <a:rPr lang="ru-RU" dirty="0"/>
              <a:t>.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70194"/>
              </p:ext>
            </p:extLst>
          </p:nvPr>
        </p:nvGraphicFramePr>
        <p:xfrm>
          <a:off x="838198" y="2231785"/>
          <a:ext cx="8996265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2.7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13.9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b.Println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1 2 3 4 5 6 7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3.5 -2.7 0 13.9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3338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10187</TotalTime>
  <Words>2659</Words>
  <Application>Microsoft Office PowerPoint</Application>
  <PresentationFormat>Широкоэкранный</PresentationFormat>
  <Paragraphs>350</Paragraphs>
  <Slides>26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Courier New</vt:lpstr>
      <vt:lpstr>Wingdings</vt:lpstr>
      <vt:lpstr>Тема Office</vt:lpstr>
      <vt:lpstr>Equation</vt:lpstr>
      <vt:lpstr>Углубленный курс информатики</vt:lpstr>
      <vt:lpstr>МАССИВЫ</vt:lpstr>
      <vt:lpstr>СТАТИЧЕСКИЕ МАССИВЫ</vt:lpstr>
      <vt:lpstr>СТАТИЧЕСКИЕ МАССИВЫ</vt:lpstr>
      <vt:lpstr>ДИНАМИЧЕСКИЕ МАССИВЫ</vt:lpstr>
      <vt:lpstr>ДИНАМИЧЕСКИЕ МАССИВЫ</vt:lpstr>
      <vt:lpstr>ДИНАМИЧЕСКИЕ МАССИВЫ</vt:lpstr>
      <vt:lpstr>ДИНАМИЧЕСКИЕ МАССИВЫ</vt:lpstr>
      <vt:lpstr>ГЕНЕРАТОРЫ ДИНАМИЧЕСКИХ МАССИВОВ</vt:lpstr>
      <vt:lpstr>ГЕНЕРАТОРЫ ДИНАМИЧЕСКИХ МАССИВОВ</vt:lpstr>
      <vt:lpstr>ГЕНЕРАТОРЫ ДИНАМИЧЕСКИХ МАССИВОВ</vt:lpstr>
      <vt:lpstr>ВВОД ЭЛЕМЕНТОВ МАССИВА С КЛАВИАТУРЫ</vt:lpstr>
      <vt:lpstr>ОПЕРАЦИИ СО ВСЕМИ ЭЛЕМЕНТАМИ МАССИВА</vt:lpstr>
      <vt:lpstr>ПЕРЕБОР ЭЛЕМЕНТОВ МАССИВА В ЦИКЛЕ</vt:lpstr>
      <vt:lpstr>МАКСИМУМ, МИНИМУМ, СУММА, ПРОИЗВЕДЕНИЕ И СРЕДНЕЕ</vt:lpstr>
      <vt:lpstr>МАКСИМУМ, МИНИМУМ, СУММА, ПРОИЗВЕДЕНИЕ И СРЕДНЕЕ</vt:lpstr>
      <vt:lpstr>МАКСИМУМ, МИНИМУМ, СУММА, ПРОИЗВЕДЕНИЕ И СРЕДНЕЕ</vt:lpstr>
      <vt:lpstr>Пример 1</vt:lpstr>
      <vt:lpstr>Пример 2</vt:lpstr>
      <vt:lpstr>Пример 3</vt:lpstr>
      <vt:lpstr>Пример 3</vt:lpstr>
      <vt:lpstr>Задание 1</vt:lpstr>
      <vt:lpstr>Задание 2</vt:lpstr>
      <vt:lpstr>Задание 3</vt:lpstr>
      <vt:lpstr>Задание 4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248</cp:revision>
  <dcterms:created xsi:type="dcterms:W3CDTF">2020-11-19T09:51:55Z</dcterms:created>
  <dcterms:modified xsi:type="dcterms:W3CDTF">2021-02-27T15:19:21Z</dcterms:modified>
</cp:coreProperties>
</file>